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9" r:id="rId4"/>
    <p:sldId id="261" r:id="rId5"/>
    <p:sldId id="259" r:id="rId6"/>
    <p:sldId id="270" r:id="rId7"/>
    <p:sldId id="263" r:id="rId8"/>
    <p:sldId id="264" r:id="rId9"/>
    <p:sldId id="273" r:id="rId10"/>
    <p:sldId id="274" r:id="rId11"/>
    <p:sldId id="275" r:id="rId12"/>
    <p:sldId id="276" r:id="rId13"/>
    <p:sldId id="277" r:id="rId14"/>
    <p:sldId id="272" r:id="rId15"/>
    <p:sldId id="27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5" d="100"/>
          <a:sy n="85" d="100"/>
        </p:scale>
        <p:origin x="60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Analisi materiale </a:t>
            </a:r>
            <a:br>
              <a:rPr lang="it-IT" dirty="0"/>
            </a:br>
            <a:r>
              <a:rPr lang="it-IT" dirty="0"/>
              <a:t>«Spazi di dialogo»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Claudia Andreatta e Davide </a:t>
            </a:r>
            <a:r>
              <a:rPr lang="it-IT" dirty="0" err="1"/>
              <a:t>Girardi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943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7210AD9-D21A-41C4-8F35-EBAC82D58645}"/>
              </a:ext>
            </a:extLst>
          </p:cNvPr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2 – Elementi emergenti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8AC94BB-5618-4927-8F10-F0218B434033}"/>
              </a:ext>
            </a:extLst>
          </p:cNvPr>
          <p:cNvSpPr/>
          <p:nvPr/>
        </p:nvSpPr>
        <p:spPr>
          <a:xfrm>
            <a:off x="548533" y="1370322"/>
            <a:ext cx="467789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Elemento emergente 2</a:t>
            </a:r>
          </a:p>
          <a:p>
            <a:r>
              <a:rPr lang="it-IT" b="1" cap="small" dirty="0"/>
              <a:t> </a:t>
            </a:r>
            <a:endParaRPr lang="it-IT" dirty="0"/>
          </a:p>
          <a:p>
            <a:r>
              <a:rPr lang="it-IT" b="1" dirty="0">
                <a:solidFill>
                  <a:srgbClr val="0070C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Parrocchie e stile evangelico </a:t>
            </a:r>
            <a:r>
              <a:rPr lang="it-IT" dirty="0"/>
              <a:t>&gt; Le relazioni al centro. Lo stile dell’ascolto e dell’ospitalità, dell’ascolto e del non giudizio. L’attenzione alle persone povere, fragili, agli immigrati.</a:t>
            </a:r>
          </a:p>
          <a:p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Prove di link: </a:t>
            </a: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parrocchie,</a:t>
            </a:r>
            <a:r>
              <a:rPr lang="it-IT" b="1" dirty="0"/>
              <a:t>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luogo, relazioni, ascolto, empatia, testimonianza </a:t>
            </a:r>
          </a:p>
          <a:p>
            <a:r>
              <a:rPr lang="it-IT" b="1" dirty="0"/>
              <a:t>		</a:t>
            </a: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parrocchie,</a:t>
            </a:r>
            <a:r>
              <a:rPr lang="it-IT" b="1" dirty="0"/>
              <a:t> </a:t>
            </a: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accoglienza, gratuità, sobrietà, cura, incontro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C230F38-2F8F-4EF6-812F-BF2F4190C49C}"/>
              </a:ext>
            </a:extLst>
          </p:cNvPr>
          <p:cNvSpPr/>
          <p:nvPr/>
        </p:nvSpPr>
        <p:spPr>
          <a:xfrm>
            <a:off x="700934" y="4796140"/>
            <a:ext cx="452549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PARROCCHIA – TESTIMONIANZA</a:t>
            </a:r>
            <a:r>
              <a:rPr lang="it-IT" dirty="0"/>
              <a:t> Emerge l’elemento dell’empatia, anche come mancanza. Si rimanda alla testimonianza di vita intesa come saper essere e come testimonianza di fede. </a:t>
            </a:r>
          </a:p>
          <a:p>
            <a:pPr algn="just">
              <a:spcAft>
                <a:spcPts val="0"/>
              </a:spcAft>
            </a:pPr>
            <a:endParaRPr lang="it-IT" sz="2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CCE0CD9-2317-4A88-8694-C4E69DD8652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138463" y="1810871"/>
            <a:ext cx="4525489" cy="424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35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7210AD9-D21A-41C4-8F35-EBAC82D58645}"/>
              </a:ext>
            </a:extLst>
          </p:cNvPr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2 – Elementi emergenti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C230F38-2F8F-4EF6-812F-BF2F4190C49C}"/>
              </a:ext>
            </a:extLst>
          </p:cNvPr>
          <p:cNvSpPr/>
          <p:nvPr/>
        </p:nvSpPr>
        <p:spPr>
          <a:xfrm>
            <a:off x="4851593" y="4949785"/>
            <a:ext cx="452549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FATICA – LAICI </a:t>
            </a:r>
            <a:r>
              <a:rPr lang="it-IT" dirty="0"/>
              <a:t>si evidenzia il legame con la vita di comunità, la chiesa e i sacerdoti. Fatica è in connessione anche con la parola “accettare”.  Evidente la connessione con “figli” già evidenziata in altri link </a:t>
            </a:r>
          </a:p>
          <a:p>
            <a:pPr algn="just">
              <a:spcAft>
                <a:spcPts val="0"/>
              </a:spcAft>
            </a:pPr>
            <a:endParaRPr lang="it-IT" sz="2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FD5FE35-7A2E-4DAA-96C2-9206F84CDBD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28424" y="1970327"/>
            <a:ext cx="3907717" cy="3776049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C6931D52-F89A-48C2-A66D-192D3C6D4B38}"/>
              </a:ext>
            </a:extLst>
          </p:cNvPr>
          <p:cNvSpPr/>
          <p:nvPr/>
        </p:nvSpPr>
        <p:spPr>
          <a:xfrm>
            <a:off x="4851593" y="1682258"/>
            <a:ext cx="4525491" cy="2842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b="1" cap="small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Elemento emergente 7</a:t>
            </a:r>
            <a:endParaRPr lang="it-IT" sz="16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Identità e compiti dei laici</a:t>
            </a: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Corresponsabilità dei laici, </a:t>
            </a:r>
            <a:r>
              <a:rPr lang="it-IT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ministerialità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specifiche e riconosciute in alcuni ambiti pastorali. La valorizzazione delle donne e il ruolo dei giovani.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Prove di link: </a:t>
            </a: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laici, </a:t>
            </a: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fatica, comunione, fraternità, conciliazione vita, sostenibilità, responsabilità</a:t>
            </a:r>
            <a:endParaRPr lang="it-IT" sz="16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laici,</a:t>
            </a:r>
            <a:r>
              <a:rPr lang="it-IT" sz="1600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it-IT" sz="1600" dirty="0" err="1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ministerialità</a:t>
            </a: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, giovani, donne (femminile), controllo, formazione, accompagnamento</a:t>
            </a:r>
            <a:endParaRPr lang="it-IT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3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7210AD9-D21A-41C4-8F35-EBAC82D58645}"/>
              </a:ext>
            </a:extLst>
          </p:cNvPr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2 – Elementi emergenti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C230F38-2F8F-4EF6-812F-BF2F4190C49C}"/>
              </a:ext>
            </a:extLst>
          </p:cNvPr>
          <p:cNvSpPr/>
          <p:nvPr/>
        </p:nvSpPr>
        <p:spPr>
          <a:xfrm>
            <a:off x="4851593" y="4949785"/>
            <a:ext cx="45254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SPIRITUALITA’ – FEDE </a:t>
            </a:r>
            <a:r>
              <a:rPr lang="it-IT" dirty="0"/>
              <a:t>sono connesse strettamente, compare inoltre un elemento di ricerca di Dio e un elemento di trasmissione di fede ai figli. </a:t>
            </a:r>
            <a:endParaRPr lang="it-IT" sz="2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92AD55E-8BE5-4957-8BA4-332EAFBABE95}"/>
              </a:ext>
            </a:extLst>
          </p:cNvPr>
          <p:cNvSpPr/>
          <p:nvPr/>
        </p:nvSpPr>
        <p:spPr>
          <a:xfrm>
            <a:off x="4851593" y="2034988"/>
            <a:ext cx="46975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b="1" cap="small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Elemento emergente 10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 bisogno di spiritualità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Prestare attenzione all’ampia ricerca spirituale del nostro tempo. La formazione permanente con gli adulti. La sete e il desiderio di spiritualità dei giovani.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771650" algn="l"/>
              </a:tabLst>
            </a:pP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Prove di link: </a:t>
            </a: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spiritualità, </a:t>
            </a: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domanda, frattura, fede, vita, silenzio, incontro, cristo </a:t>
            </a:r>
            <a:endParaRPr lang="it-IT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F4B78680-D0B0-4120-9512-BB45FF4E702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49897" y="2284412"/>
            <a:ext cx="3857961" cy="356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27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7210AD9-D21A-41C4-8F35-EBAC82D58645}"/>
              </a:ext>
            </a:extLst>
          </p:cNvPr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2 – Elementi emergenti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C230F38-2F8F-4EF6-812F-BF2F4190C49C}"/>
              </a:ext>
            </a:extLst>
          </p:cNvPr>
          <p:cNvSpPr/>
          <p:nvPr/>
        </p:nvSpPr>
        <p:spPr>
          <a:xfrm>
            <a:off x="785255" y="4840984"/>
            <a:ext cx="426187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VITA – DIFFICOLTA’ </a:t>
            </a:r>
            <a:r>
              <a:rPr lang="it-IT" dirty="0"/>
              <a:t>Difficoltà e vita si collegano in modo diretto su tre parole: persone, fede e vita. Come già riportato in altri elementi emergenti, difficoltà è legata a figli.  </a:t>
            </a:r>
          </a:p>
          <a:p>
            <a:pPr algn="just">
              <a:spcAft>
                <a:spcPts val="0"/>
              </a:spcAft>
            </a:pPr>
            <a:endParaRPr lang="it-IT" sz="2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F77CF18-E0A7-4254-90CA-5B4F1F01CA05}"/>
              </a:ext>
            </a:extLst>
          </p:cNvPr>
          <p:cNvSpPr/>
          <p:nvPr/>
        </p:nvSpPr>
        <p:spPr>
          <a:xfrm>
            <a:off x="785255" y="1503228"/>
            <a:ext cx="43568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b="1" cap="small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Elemento emergente 11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sz="16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it-IT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famiglia e le famiglie</a:t>
            </a:r>
            <a:r>
              <a:rPr lang="it-IT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(conviventi, single, separati, divorziati, risposati)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Maggiore attenzione ai tempi della famiglia. Le relazioni familiari possono offrire uno stile alle </a:t>
            </a:r>
            <a:r>
              <a:rPr lang="it-IT" dirty="0">
                <a:latin typeface="Calibri" panose="020F0502020204030204" pitchFamily="34" charset="0"/>
                <a:ea typeface="Times New Roman" panose="02020603050405020304" pitchFamily="18" charset="0"/>
              </a:rPr>
              <a:t>parrocchie. La famiglia prima comunità educante.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Prove di link: </a:t>
            </a: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famiglia, </a:t>
            </a: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trasmettere, cura, confronto, dialogo, generazioni, spazio, difficoltà, vita quotidiana, chiusi, aperti</a:t>
            </a:r>
            <a:endParaRPr lang="it-IT" sz="16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8402D01-6E2D-4BF1-BFDA-CAF41360D0D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5142102" y="2061860"/>
            <a:ext cx="4801443" cy="346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57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7210AD9-D21A-41C4-8F35-EBAC82D58645}"/>
              </a:ext>
            </a:extLst>
          </p:cNvPr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3 – Prospettive future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5350AD4-7955-4270-9FC8-9F17FD200A81}"/>
              </a:ext>
            </a:extLst>
          </p:cNvPr>
          <p:cNvSpPr txBox="1"/>
          <p:nvPr/>
        </p:nvSpPr>
        <p:spPr>
          <a:xfrm>
            <a:off x="818595" y="3783802"/>
            <a:ext cx="37802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C97D888-FB6B-414A-AFA2-80F64C9CD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6370" y="2898725"/>
            <a:ext cx="4892464" cy="2362405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4D2AF91F-AD80-44F4-8B46-1EBB8373DFFB}"/>
              </a:ext>
            </a:extLst>
          </p:cNvPr>
          <p:cNvSpPr/>
          <p:nvPr/>
        </p:nvSpPr>
        <p:spPr>
          <a:xfrm>
            <a:off x="1105466" y="2078005"/>
            <a:ext cx="8143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Alla luce delle analisi effettuate abbiamo indicato che alcuni temi negli «Elementi emergenti», rispetto agli «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Spazi di dialogo parrocchiali» sono residuali.</a:t>
            </a:r>
            <a:endParaRPr lang="it-IT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5697965-9009-41B4-B8CA-04E60003D08F}"/>
              </a:ext>
            </a:extLst>
          </p:cNvPr>
          <p:cNvSpPr/>
          <p:nvPr/>
        </p:nvSpPr>
        <p:spPr>
          <a:xfrm>
            <a:off x="1220907" y="3334935"/>
            <a:ext cx="29756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Ambiti legati alla «Dottrina sociale della Chiesa»</a:t>
            </a:r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: </a:t>
            </a:r>
          </a:p>
          <a:p>
            <a:r>
              <a:rPr lang="it-IT" dirty="0"/>
              <a:t>- Carità</a:t>
            </a:r>
          </a:p>
          <a:p>
            <a:r>
              <a:rPr lang="it-IT" dirty="0"/>
              <a:t>- Poveri/Migranti</a:t>
            </a:r>
          </a:p>
          <a:p>
            <a:r>
              <a:rPr lang="it-IT" dirty="0"/>
              <a:t>- Essenziale</a:t>
            </a:r>
          </a:p>
          <a:p>
            <a:r>
              <a:rPr lang="it-IT" dirty="0"/>
              <a:t>- Modello di impresa</a:t>
            </a:r>
          </a:p>
          <a:p>
            <a:pPr algn="just"/>
            <a:endParaRPr lang="it-IT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479254B7-3E31-454D-A411-E16DE708AC03}"/>
              </a:ext>
            </a:extLst>
          </p:cNvPr>
          <p:cNvSpPr/>
          <p:nvPr/>
        </p:nvSpPr>
        <p:spPr>
          <a:xfrm>
            <a:off x="2510004" y="2862721"/>
            <a:ext cx="443162" cy="391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564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7210AD9-D21A-41C4-8F35-EBAC82D58645}"/>
              </a:ext>
            </a:extLst>
          </p:cNvPr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3 – Prospettive future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5350AD4-7955-4270-9FC8-9F17FD200A81}"/>
              </a:ext>
            </a:extLst>
          </p:cNvPr>
          <p:cNvSpPr txBox="1"/>
          <p:nvPr/>
        </p:nvSpPr>
        <p:spPr>
          <a:xfrm>
            <a:off x="818595" y="3783802"/>
            <a:ext cx="37802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4D2AF91F-AD80-44F4-8B46-1EBB8373DFFB}"/>
              </a:ext>
            </a:extLst>
          </p:cNvPr>
          <p:cNvSpPr/>
          <p:nvPr/>
        </p:nvSpPr>
        <p:spPr>
          <a:xfrm>
            <a:off x="1105466" y="2078005"/>
            <a:ext cx="81435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Analisi di tipo </a:t>
            </a:r>
            <a:r>
              <a:rPr lang="it-IT" dirty="0" err="1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lessicometrico</a:t>
            </a:r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o analisi qualitative dei materiali a disposizione possono essere </a:t>
            </a:r>
            <a:r>
              <a:rPr lang="it-IT" b="1" dirty="0">
                <a:solidFill>
                  <a:srgbClr val="92D05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 SUPPORTO </a:t>
            </a:r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delle ulteriori fasi di ragionamento utili ai gruppi di lavoro per la preparazione del Sinodo Diocesano.</a:t>
            </a:r>
            <a:endParaRPr lang="it-IT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479254B7-3E31-454D-A411-E16DE708AC03}"/>
              </a:ext>
            </a:extLst>
          </p:cNvPr>
          <p:cNvSpPr/>
          <p:nvPr/>
        </p:nvSpPr>
        <p:spPr>
          <a:xfrm>
            <a:off x="5133785" y="3430688"/>
            <a:ext cx="443162" cy="391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1D35D97-A6B5-42C8-B9B9-9ED41820718C}"/>
              </a:ext>
            </a:extLst>
          </p:cNvPr>
          <p:cNvSpPr/>
          <p:nvPr/>
        </p:nvSpPr>
        <p:spPr>
          <a:xfrm>
            <a:off x="1283570" y="4281336"/>
            <a:ext cx="8143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Si tratta di stabilire quali sono le necessità e le tappe successive che si vogliono intraprendere.</a:t>
            </a:r>
            <a:endParaRPr lang="it-IT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79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471898" y="62849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Gli obiettivi del lavoro di analisi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060642" y="2089472"/>
            <a:ext cx="36727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Materiale di lavoro: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«Spazi di dialogo parrocchiali»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«Spazi di dialogo di ambito»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«Elementi emergenti»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Affiancamento al lavoro di analisi del contenuto «tradizionale» svolto in primis dallo staff di segreteria diocesana. </a:t>
            </a:r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2611253" y="3476540"/>
            <a:ext cx="571500" cy="40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298FB0B9-E6F7-429D-B846-A18A6A00DC5C}"/>
              </a:ext>
            </a:extLst>
          </p:cNvPr>
          <p:cNvSpPr/>
          <p:nvPr/>
        </p:nvSpPr>
        <p:spPr>
          <a:xfrm rot="16200000">
            <a:off x="5069616" y="3393013"/>
            <a:ext cx="571500" cy="40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C17CF76-FBF3-4EB2-A59F-43AE9CA46A8F}"/>
              </a:ext>
            </a:extLst>
          </p:cNvPr>
          <p:cNvSpPr txBox="1"/>
          <p:nvPr/>
        </p:nvSpPr>
        <p:spPr>
          <a:xfrm>
            <a:off x="5977367" y="2089472"/>
            <a:ext cx="36727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Utilizzo di strumenti di analisi del contenuto automatica e semi-automatica con l’ausilio di software dedicati</a:t>
            </a:r>
          </a:p>
          <a:p>
            <a:pPr marL="285750" indent="-285750">
              <a:buFontTx/>
              <a:buChar char="-"/>
            </a:pPr>
            <a:r>
              <a:rPr lang="it-IT" i="1" dirty="0"/>
              <a:t>Taltac2</a:t>
            </a:r>
          </a:p>
          <a:p>
            <a:pPr marL="285750" indent="-285750">
              <a:buFontTx/>
              <a:buChar char="-"/>
            </a:pPr>
            <a:r>
              <a:rPr lang="it-IT" i="1" dirty="0" err="1"/>
              <a:t>Voyant</a:t>
            </a:r>
            <a:r>
              <a:rPr lang="it-IT" i="1" dirty="0"/>
              <a:t> Tools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endParaRPr lang="it-IT" dirty="0"/>
          </a:p>
          <a:p>
            <a:r>
              <a:rPr lang="it-IT" dirty="0"/>
              <a:t>Consentono di integrare i metodi tradizionali e trattare materiali piuttosto corposi, come quelli in questione.</a:t>
            </a:r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62E6FF98-A48C-44C4-9A6B-E928197C3E6F}"/>
              </a:ext>
            </a:extLst>
          </p:cNvPr>
          <p:cNvSpPr/>
          <p:nvPr/>
        </p:nvSpPr>
        <p:spPr>
          <a:xfrm>
            <a:off x="7308759" y="3880986"/>
            <a:ext cx="571500" cy="40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96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471898" y="62849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Analisi preliminari sui documenti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662596" y="2224455"/>
            <a:ext cx="73855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documento “Spazi di dialogo parrocchiali” è stato trattato inizialmente tramite il software </a:t>
            </a:r>
            <a:r>
              <a:rPr lang="it-IT" i="1" dirty="0"/>
              <a:t>Taltac2</a:t>
            </a:r>
            <a:r>
              <a:rPr lang="it-IT" dirty="0"/>
              <a:t>, successivamente con </a:t>
            </a:r>
            <a:r>
              <a:rPr lang="it-IT" i="1" dirty="0" err="1"/>
              <a:t>Voyant</a:t>
            </a:r>
            <a:r>
              <a:rPr lang="it-IT" i="1" dirty="0"/>
              <a:t> Tools</a:t>
            </a:r>
            <a:r>
              <a:rPr lang="it-IT" dirty="0"/>
              <a:t>. 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Numero complessivo di parole utilizzate (</a:t>
            </a:r>
            <a:r>
              <a:rPr lang="it-IT" sz="1600" dirty="0"/>
              <a:t>occorrenze</a:t>
            </a:r>
            <a:r>
              <a:rPr lang="it-IT" dirty="0"/>
              <a:t>) 1.275.518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Numero di parole diverse 36.320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  <a:p>
            <a:pPr algn="ctr"/>
            <a:r>
              <a:rPr lang="it-IT" dirty="0"/>
              <a:t>Le parole diverse costituiscono il vocabolario del materiale preso in esame per l’analisi (</a:t>
            </a:r>
            <a:r>
              <a:rPr lang="it-IT" sz="1600" i="1" dirty="0"/>
              <a:t>corpus</a:t>
            </a:r>
            <a:r>
              <a:rPr lang="it-IT" i="1" dirty="0"/>
              <a:t>)</a:t>
            </a:r>
            <a:r>
              <a:rPr lang="it-IT" dirty="0"/>
              <a:t>. </a:t>
            </a:r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5069615" y="4114796"/>
            <a:ext cx="571500" cy="40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216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471898" y="62849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Analisi preliminari sui documenti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45541"/>
              </p:ext>
            </p:extLst>
          </p:nvPr>
        </p:nvGraphicFramePr>
        <p:xfrm>
          <a:off x="1381238" y="1791312"/>
          <a:ext cx="2487373" cy="3881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401">
                  <a:extLst>
                    <a:ext uri="{9D8B030D-6E8A-4147-A177-3AD203B41FA5}">
                      <a16:colId xmlns:a16="http://schemas.microsoft.com/office/drawing/2014/main" val="1035708378"/>
                    </a:ext>
                  </a:extLst>
                </a:gridCol>
                <a:gridCol w="718186">
                  <a:extLst>
                    <a:ext uri="{9D8B030D-6E8A-4147-A177-3AD203B41FA5}">
                      <a16:colId xmlns:a16="http://schemas.microsoft.com/office/drawing/2014/main" val="1308299370"/>
                    </a:ext>
                  </a:extLst>
                </a:gridCol>
                <a:gridCol w="507984">
                  <a:extLst>
                    <a:ext uri="{9D8B030D-6E8A-4147-A177-3AD203B41FA5}">
                      <a16:colId xmlns:a16="http://schemas.microsoft.com/office/drawing/2014/main" val="198152518"/>
                    </a:ext>
                  </a:extLst>
                </a:gridCol>
                <a:gridCol w="420401">
                  <a:extLst>
                    <a:ext uri="{9D8B030D-6E8A-4147-A177-3AD203B41FA5}">
                      <a16:colId xmlns:a16="http://schemas.microsoft.com/office/drawing/2014/main" val="3957077957"/>
                    </a:ext>
                  </a:extLst>
                </a:gridCol>
                <a:gridCol w="420401">
                  <a:extLst>
                    <a:ext uri="{9D8B030D-6E8A-4147-A177-3AD203B41FA5}">
                      <a16:colId xmlns:a16="http://schemas.microsoft.com/office/drawing/2014/main" val="1171568848"/>
                    </a:ext>
                  </a:extLst>
                </a:gridCol>
              </a:tblGrid>
              <a:tr h="210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Forma grafica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Occorrenze totali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Lunghezza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Rango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Fasce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ctr"/>
                </a:tc>
                <a:extLst>
                  <a:ext uri="{0D108BD9-81ED-4DB2-BD59-A6C34878D82A}">
                    <a16:rowId xmlns:a16="http://schemas.microsoft.com/office/drawing/2014/main" val="148062117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di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52800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934143159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44336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964689800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la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34708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4027950454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che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29258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1877220867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1658395586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chiesa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8946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19</a:t>
                      </a:r>
                      <a:endParaRPr lang="it-IT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326981975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sono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8231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78081960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1919729276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ci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7203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23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1094311686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nella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7200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1948883939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persone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7154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25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3111346834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del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7106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137644249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vita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6657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969639746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da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6397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28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3440141982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come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6331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29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3036538806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fede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6037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104034335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::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4082706358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incontro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5353</a:t>
                      </a:r>
                      <a:endParaRPr lang="it-IT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8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35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624111251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germogli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5121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8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4139777973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essere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5091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Alta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3017140826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speranza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1346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8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Media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421579421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tutto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1346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Media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878187937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gruppi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1344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132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Media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135540300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avere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1317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133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Media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386309419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viene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1316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5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Media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870683679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dal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1288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3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135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Media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37461360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id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1287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2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Media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3827620885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relazionale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1263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137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Media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3467775818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vite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121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4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1040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Bassa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3898633150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dedicare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121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8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1040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Bassa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3991432489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niente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121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1040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Bassa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259033830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vissuti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121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7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1040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Bassa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3269314375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specie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121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1040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Bassa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1943095753"/>
                  </a:ext>
                </a:extLst>
              </a:tr>
              <a:tr h="105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inizio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121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6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>
                          <a:effectLst/>
                        </a:rPr>
                        <a:t>1040</a:t>
                      </a:r>
                      <a:endParaRPr lang="it-IT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600" dirty="0">
                          <a:effectLst/>
                        </a:rPr>
                        <a:t>Bassa</a:t>
                      </a:r>
                      <a:endParaRPr lang="it-IT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524" marR="25524" marT="0" marB="0" anchor="b"/>
                </a:tc>
                <a:extLst>
                  <a:ext uri="{0D108BD9-81ED-4DB2-BD59-A6C34878D82A}">
                    <a16:rowId xmlns:a16="http://schemas.microsoft.com/office/drawing/2014/main" val="1294796456"/>
                  </a:ext>
                </a:extLst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062489" y="1700703"/>
            <a:ext cx="40708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Le analisi preliminari ci hanno consentito di ottenere quello che viene definito il vocabolario del </a:t>
            </a:r>
            <a:r>
              <a:rPr lang="it-IT" i="1" dirty="0"/>
              <a:t>corpus</a:t>
            </a:r>
            <a:r>
              <a:rPr lang="it-IT" dirty="0"/>
              <a:t>, cioè tutte le parole che sono state utilizzate nel testo e soprattutto la loro </a:t>
            </a:r>
            <a:r>
              <a:rPr lang="it-IT" b="1" dirty="0">
                <a:solidFill>
                  <a:srgbClr val="92D050"/>
                </a:solidFill>
              </a:rPr>
              <a:t>RICORRENZA </a:t>
            </a:r>
          </a:p>
          <a:p>
            <a:endParaRPr lang="it-IT" b="1" dirty="0">
              <a:solidFill>
                <a:srgbClr val="92D050"/>
              </a:solidFill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4250138" y="2118946"/>
            <a:ext cx="536330" cy="3276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6876327" y="3622426"/>
            <a:ext cx="443162" cy="589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5112727" y="4350118"/>
            <a:ext cx="4070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A partire da questa «tabella» si possono ricostruire i </a:t>
            </a:r>
            <a:r>
              <a:rPr lang="it-IT" b="1" dirty="0">
                <a:solidFill>
                  <a:srgbClr val="92D050"/>
                </a:solidFill>
              </a:rPr>
              <a:t>LEGAMI/LINK</a:t>
            </a:r>
            <a:r>
              <a:rPr lang="it-IT" dirty="0"/>
              <a:t> che esistono tra le parole</a:t>
            </a:r>
            <a:endParaRPr lang="it-IT" b="1" dirty="0">
              <a:solidFill>
                <a:srgbClr val="92D050"/>
              </a:solidFill>
            </a:endParaRPr>
          </a:p>
          <a:p>
            <a:endParaRPr lang="it-IT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1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947" y="1381962"/>
            <a:ext cx="4595536" cy="403253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063745" y="5449660"/>
            <a:ext cx="82999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Un “link” consente di visualizzare un grafo a rete delle parole che con maggior frequenza compaiono in prossimità di un’altra parola            cogliere le connessioni con altre aree di significato. 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1 - Link tra parole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6260127" y="5829302"/>
            <a:ext cx="386861" cy="1055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69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063745" y="5148328"/>
            <a:ext cx="82999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Durante la prima fase il lavoro sui link, affiancato al lavoro sugli tematiche emergenti e </a:t>
            </a:r>
            <a:r>
              <a:rPr lang="it-IT" sz="1600" dirty="0" err="1"/>
              <a:t>sottotemi</a:t>
            </a:r>
            <a:r>
              <a:rPr lang="it-IT" sz="1600" dirty="0"/>
              <a:t> specifici, affiancati alle analisi della commissione e della segreteria hanno consentito di «controllare» di aver individuato le aree tematiche emerse dai confronti nelle singole parrocchie coinvolte. 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1 - Link tra parole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96A0134-98C0-4AF9-96AC-E9872CDCD38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63745" y="1748117"/>
            <a:ext cx="3711388" cy="286560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DB07443-75E0-4CF8-BC08-3E2F21A60FD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117573" y="1748117"/>
            <a:ext cx="3524404" cy="325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386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2 – Elementi emergenti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AC6FD2F-B936-4990-8A45-FF01EF05260A}"/>
              </a:ext>
            </a:extLst>
          </p:cNvPr>
          <p:cNvSpPr txBox="1"/>
          <p:nvPr/>
        </p:nvSpPr>
        <p:spPr>
          <a:xfrm>
            <a:off x="1132360" y="1856390"/>
            <a:ext cx="39326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Il lavoro della commissione preparatoria, analizzato dalla segreteria diocesana fa emergere 12 «Elementi emergenti»</a:t>
            </a:r>
          </a:p>
          <a:p>
            <a:endParaRPr lang="it-IT" dirty="0"/>
          </a:p>
          <a:p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Analisi semi-automatica per confronto sulla «tenuta» dei temi emersi e per individuazione di eventuali aree tematiche rimaste escluse in questa fase. </a:t>
            </a:r>
          </a:p>
          <a:p>
            <a:endParaRPr lang="it-IT" dirty="0"/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6014C5E4-BB00-4028-A054-FABCE8F14B86}"/>
              </a:ext>
            </a:extLst>
          </p:cNvPr>
          <p:cNvSpPr/>
          <p:nvPr/>
        </p:nvSpPr>
        <p:spPr>
          <a:xfrm>
            <a:off x="2877128" y="3096273"/>
            <a:ext cx="443162" cy="4682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75829CA-0730-41F4-8485-4DCF98DA5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518" y="1780019"/>
            <a:ext cx="3528316" cy="376969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20056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7210AD9-D21A-41C4-8F35-EBAC82D58645}"/>
              </a:ext>
            </a:extLst>
          </p:cNvPr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2 – Elementi emergenti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5350AD4-7955-4270-9FC8-9F17FD200A81}"/>
              </a:ext>
            </a:extLst>
          </p:cNvPr>
          <p:cNvSpPr txBox="1"/>
          <p:nvPr/>
        </p:nvSpPr>
        <p:spPr>
          <a:xfrm>
            <a:off x="1159254" y="1729101"/>
            <a:ext cx="47664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Due strategie di analisi: </a:t>
            </a:r>
          </a:p>
          <a:p>
            <a:pPr marL="285750" indent="-285750" algn="just">
              <a:buFontTx/>
              <a:buChar char="-"/>
            </a:pPr>
            <a:r>
              <a:rPr lang="it-IT" dirty="0"/>
              <a:t>Verifica dei link della parola «madre»</a:t>
            </a:r>
          </a:p>
          <a:p>
            <a:pPr marL="285750" indent="-285750" algn="just">
              <a:buFontTx/>
              <a:buChar char="-"/>
            </a:pPr>
            <a:r>
              <a:rPr lang="it-IT" dirty="0"/>
              <a:t>Verifica dei link tra parole «figlie»</a:t>
            </a:r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pPr marL="285750" indent="-285750" algn="just">
              <a:buFontTx/>
              <a:buChar char="-"/>
            </a:pPr>
            <a:endParaRPr lang="it-IT" dirty="0"/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890FC645-A816-4087-8C08-87C0BDE8D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184" y="2997422"/>
            <a:ext cx="6768606" cy="1398252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7FFD6BA9-CDC2-4DAF-9C39-EB74DF4A99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6366" y="4786832"/>
            <a:ext cx="6629424" cy="1348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52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A7210AD9-D21A-41C4-8F35-EBAC82D58645}"/>
              </a:ext>
            </a:extLst>
          </p:cNvPr>
          <p:cNvSpPr txBox="1">
            <a:spLocks/>
          </p:cNvSpPr>
          <p:nvPr/>
        </p:nvSpPr>
        <p:spPr>
          <a:xfrm>
            <a:off x="1471898" y="584532"/>
            <a:ext cx="7766936" cy="67277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Fase 2 – Elementi emergenti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8FC9844-B2B7-48EB-B8E5-BABE825E96C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97506" y="1433053"/>
            <a:ext cx="4967642" cy="4380379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18AC94BB-5618-4927-8F10-F0218B434033}"/>
              </a:ext>
            </a:extLst>
          </p:cNvPr>
          <p:cNvSpPr/>
          <p:nvPr/>
        </p:nvSpPr>
        <p:spPr>
          <a:xfrm>
            <a:off x="548533" y="1370322"/>
            <a:ext cx="4677891" cy="2899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b="1" cap="small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Elemento emergente 1 </a:t>
            </a:r>
            <a:endParaRPr lang="it-IT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it-IT" sz="1600" b="1" cap="small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 </a:t>
            </a:r>
            <a:endParaRPr lang="it-IT" sz="16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it-IT" b="1" dirty="0">
                <a:solidFill>
                  <a:srgbClr val="0070C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Volto delle parrocchie </a:t>
            </a:r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&gt; Siamo in una fase inedita di transizione. Quali cambiamenti necessari per essere comunità fraterne. Quale volto e modelli per le parrocchie.</a:t>
            </a:r>
            <a:r>
              <a:rPr lang="it-IT" dirty="0">
                <a:solidFill>
                  <a:srgbClr val="00B05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it-IT" sz="16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it-IT" sz="14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Prove di link: </a:t>
            </a: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parrocchie</a:t>
            </a: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, fare, essere, relazioni, appartenenza, identità</a:t>
            </a:r>
            <a:endParaRPr lang="it-IT" sz="1400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	</a:t>
            </a:r>
            <a:r>
              <a:rPr lang="it-IT" b="1" dirty="0">
                <a:solidFill>
                  <a:srgbClr val="FF66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parrocchie</a:t>
            </a:r>
            <a:r>
              <a:rPr lang="it-IT" sz="1600" dirty="0">
                <a:solidFill>
                  <a:srgbClr val="C00000"/>
                </a:solidFill>
                <a:latin typeface="Calibri" panose="020F0502020204030204" pitchFamily="34" charset="0"/>
                <a:ea typeface="Yu Mincho" panose="02020400000000000000" pitchFamily="18" charset="-128"/>
                <a:cs typeface="Calibri" panose="020F0502020204030204" pitchFamily="34" charset="0"/>
              </a:rPr>
              <a:t>, linguaggio, giovani, autoreferenzialità, rigidità</a:t>
            </a:r>
            <a:endParaRPr lang="it-IT" sz="14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C230F38-2F8F-4EF6-812F-BF2F4190C49C}"/>
              </a:ext>
            </a:extLst>
          </p:cNvPr>
          <p:cNvSpPr/>
          <p:nvPr/>
        </p:nvSpPr>
        <p:spPr>
          <a:xfrm>
            <a:off x="700934" y="4796140"/>
            <a:ext cx="45254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dirty="0"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PARROCCHIA – ESSERE Non c’è un link diretto ma si può dire che i termini siano in relazione tra loro. Si intersecano anche i termini “persone” e “comunità” che in qualche modo portano un significato di appartenenza. </a:t>
            </a:r>
            <a:endParaRPr lang="it-IT" sz="2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06828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565</TotalTime>
  <Words>1160</Words>
  <Application>Microsoft Office PowerPoint</Application>
  <PresentationFormat>Widescreen</PresentationFormat>
  <Paragraphs>267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Yu Mincho</vt:lpstr>
      <vt:lpstr>Arial</vt:lpstr>
      <vt:lpstr>Calibri</vt:lpstr>
      <vt:lpstr>Times New Roman</vt:lpstr>
      <vt:lpstr>Trebuchet MS</vt:lpstr>
      <vt:lpstr>Wingdings 3</vt:lpstr>
      <vt:lpstr>Sfaccettatura</vt:lpstr>
      <vt:lpstr>Analisi materiale  «Spazi di dialogo»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preliminari «Spazi di dialogo»</dc:title>
  <dc:creator>Claudia Andreatta</dc:creator>
  <cp:lastModifiedBy>Claudia Andreatta</cp:lastModifiedBy>
  <cp:revision>26</cp:revision>
  <dcterms:created xsi:type="dcterms:W3CDTF">2022-03-10T08:35:11Z</dcterms:created>
  <dcterms:modified xsi:type="dcterms:W3CDTF">2022-04-08T20:02:48Z</dcterms:modified>
</cp:coreProperties>
</file>